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85" r:id="rId12"/>
    <p:sldId id="266" r:id="rId13"/>
    <p:sldId id="267" r:id="rId14"/>
    <p:sldId id="268" r:id="rId15"/>
    <p:sldId id="269" r:id="rId16"/>
    <p:sldId id="270" r:id="rId17"/>
    <p:sldId id="271" r:id="rId18"/>
    <p:sldId id="286" r:id="rId19"/>
    <p:sldId id="287" r:id="rId20"/>
    <p:sldId id="272" r:id="rId21"/>
    <p:sldId id="273" r:id="rId22"/>
    <p:sldId id="288" r:id="rId23"/>
    <p:sldId id="274" r:id="rId24"/>
    <p:sldId id="275" r:id="rId25"/>
    <p:sldId id="289" r:id="rId26"/>
    <p:sldId id="290" r:id="rId27"/>
    <p:sldId id="276" r:id="rId28"/>
    <p:sldId id="299" r:id="rId29"/>
    <p:sldId id="291" r:id="rId30"/>
    <p:sldId id="292" r:id="rId31"/>
    <p:sldId id="277" r:id="rId32"/>
    <p:sldId id="278" r:id="rId33"/>
    <p:sldId id="279" r:id="rId34"/>
    <p:sldId id="294" r:id="rId35"/>
    <p:sldId id="295" r:id="rId36"/>
    <p:sldId id="280" r:id="rId37"/>
    <p:sldId id="293" r:id="rId38"/>
    <p:sldId id="296" r:id="rId39"/>
    <p:sldId id="281" r:id="rId40"/>
    <p:sldId id="282" r:id="rId41"/>
    <p:sldId id="283" r:id="rId42"/>
    <p:sldId id="284"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53"/>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F3907-A23C-4CE4-8DC9-D23C5A4038C2}"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B70EA-6238-4472-983D-2317109FE1A4}" type="slidenum">
              <a:rPr lang="en-US" smtClean="0"/>
              <a:t>‹#›</a:t>
            </a:fld>
            <a:endParaRPr lang="en-US"/>
          </a:p>
        </p:txBody>
      </p:sp>
    </p:spTree>
    <p:extLst>
      <p:ext uri="{BB962C8B-B14F-4D97-AF65-F5344CB8AC3E}">
        <p14:creationId xmlns:p14="http://schemas.microsoft.com/office/powerpoint/2010/main" val="214258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World_populat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World_populatio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your opinion about this statement?</a:t>
            </a:r>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1</a:t>
            </a:fld>
            <a:endParaRPr lang="en-US"/>
          </a:p>
        </p:txBody>
      </p:sp>
    </p:spTree>
    <p:extLst>
      <p:ext uri="{BB962C8B-B14F-4D97-AF65-F5344CB8AC3E}">
        <p14:creationId xmlns:p14="http://schemas.microsoft.com/office/powerpoint/2010/main" val="316891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Lake Chad in a 2001 satellite image, with the actual lake in blue. The lake has shrunk by 94% since the 1960s.</a:t>
            </a:r>
            <a:r>
              <a:rPr lang="en-US" baseline="0" dirty="0" smtClean="0">
                <a:effectLst/>
              </a:rPr>
              <a:t> Wikipedia</a:t>
            </a:r>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11</a:t>
            </a:fld>
            <a:endParaRPr lang="en-US"/>
          </a:p>
        </p:txBody>
      </p:sp>
    </p:spTree>
    <p:extLst>
      <p:ext uri="{BB962C8B-B14F-4D97-AF65-F5344CB8AC3E}">
        <p14:creationId xmlns:p14="http://schemas.microsoft.com/office/powerpoint/2010/main" val="193550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Slash-and-burn</a:t>
            </a:r>
            <a:r>
              <a:rPr lang="en-US" sz="1200" b="0" i="0" kern="1200" dirty="0" smtClean="0">
                <a:solidFill>
                  <a:schemeClr val="tx1"/>
                </a:solidFill>
                <a:latin typeface="+mn-lt"/>
                <a:ea typeface="+mn-ea"/>
                <a:cs typeface="+mn-cs"/>
              </a:rPr>
              <a:t> farming in the state of </a:t>
            </a:r>
            <a:r>
              <a:rPr lang="en-US" sz="1200" b="0" i="0" kern="1200" dirty="0" err="1" smtClean="0">
                <a:solidFill>
                  <a:schemeClr val="tx1"/>
                </a:solidFill>
                <a:latin typeface="+mn-lt"/>
                <a:ea typeface="+mn-ea"/>
                <a:cs typeface="+mn-cs"/>
              </a:rPr>
              <a:t>Rondônia</a:t>
            </a:r>
            <a:r>
              <a:rPr lang="en-US" sz="1200" b="0" i="0" kern="1200" dirty="0" smtClean="0">
                <a:solidFill>
                  <a:schemeClr val="tx1"/>
                </a:solidFill>
                <a:latin typeface="+mn-lt"/>
                <a:ea typeface="+mn-ea"/>
                <a:cs typeface="+mn-cs"/>
              </a:rPr>
              <a:t>, western Brazil.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Illegal slash and burn practice in </a:t>
            </a:r>
            <a:r>
              <a:rPr lang="en-US" sz="1200" b="0" i="0" u="none" strike="noStrike" kern="1200" dirty="0" smtClean="0">
                <a:solidFill>
                  <a:schemeClr val="tx1"/>
                </a:solidFill>
                <a:latin typeface="+mn-lt"/>
                <a:ea typeface="+mn-ea"/>
                <a:cs typeface="+mn-cs"/>
              </a:rPr>
              <a:t>Madagascar</a:t>
            </a:r>
            <a:r>
              <a:rPr lang="en-US" sz="1200" b="0" i="0" kern="1200" dirty="0" smtClean="0">
                <a:solidFill>
                  <a:schemeClr val="tx1"/>
                </a:solidFill>
                <a:latin typeface="+mn-lt"/>
                <a:ea typeface="+mn-ea"/>
                <a:cs typeface="+mn-cs"/>
              </a:rPr>
              <a:t>, 2010.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Nouakchott Sand Dunes encroaching upon Nouakchott,</a:t>
            </a:r>
            <a:r>
              <a:rPr lang="en-US" baseline="0" dirty="0" smtClean="0"/>
              <a:t> the capital and largest city in Mauritania.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Deforested land over Oaxaca, southern Mexico.  Photo Denise Ames</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Satellite image of </a:t>
            </a:r>
            <a:r>
              <a:rPr lang="en-US" sz="1200" b="0" i="0" u="none" strike="noStrike" kern="1200" dirty="0" smtClean="0">
                <a:solidFill>
                  <a:schemeClr val="tx1"/>
                </a:solidFill>
                <a:latin typeface="+mn-lt"/>
                <a:ea typeface="+mn-ea"/>
                <a:cs typeface="+mn-cs"/>
              </a:rPr>
              <a:t>Haiti’</a:t>
            </a:r>
            <a:r>
              <a:rPr lang="en-US" sz="1200" b="0" i="0" kern="1200" dirty="0" smtClean="0">
                <a:solidFill>
                  <a:schemeClr val="tx1"/>
                </a:solidFill>
                <a:latin typeface="+mn-lt"/>
                <a:ea typeface="+mn-ea"/>
                <a:cs typeface="+mn-cs"/>
              </a:rPr>
              <a:t>s border with the </a:t>
            </a:r>
            <a:r>
              <a:rPr lang="en-US" sz="1200" b="0" i="0" u="none" strike="noStrike" kern="1200" dirty="0" smtClean="0">
                <a:solidFill>
                  <a:schemeClr val="tx1"/>
                </a:solidFill>
                <a:latin typeface="+mn-lt"/>
                <a:ea typeface="+mn-ea"/>
                <a:cs typeface="+mn-cs"/>
              </a:rPr>
              <a:t>Dominican Republic</a:t>
            </a:r>
            <a:r>
              <a:rPr lang="en-US" sz="1200" b="0" i="0" kern="1200" dirty="0" smtClean="0">
                <a:solidFill>
                  <a:schemeClr val="tx1"/>
                </a:solidFill>
                <a:latin typeface="+mn-lt"/>
                <a:ea typeface="+mn-ea"/>
                <a:cs typeface="+mn-cs"/>
              </a:rPr>
              <a:t> (right) shows the amount of </a:t>
            </a:r>
            <a:r>
              <a:rPr lang="en-US" sz="1200" b="0" i="0" u="none" strike="noStrike" kern="1200" dirty="0" smtClean="0">
                <a:solidFill>
                  <a:schemeClr val="tx1"/>
                </a:solidFill>
                <a:latin typeface="+mn-lt"/>
                <a:ea typeface="+mn-ea"/>
                <a:cs typeface="+mn-cs"/>
              </a:rPr>
              <a:t>deforestation on the Haitian side.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Jungle burned for agriculture in southern Mexico. </a:t>
            </a:r>
            <a:r>
              <a:rPr lang="en-US" sz="1200" b="0" i="0" u="none" strike="noStrike" kern="1200" dirty="0" smtClean="0">
                <a:solidFill>
                  <a:schemeClr val="tx1"/>
                </a:solidFill>
                <a:latin typeface="+mn-lt"/>
                <a:ea typeface="+mn-ea"/>
                <a:cs typeface="+mn-cs"/>
              </a:rPr>
              <a:t>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Satellite photograph of deforestation in progress in the </a:t>
            </a:r>
            <a:r>
              <a:rPr lang="en-US" dirty="0" err="1" smtClean="0">
                <a:effectLst/>
              </a:rPr>
              <a:t>Tierras</a:t>
            </a:r>
            <a:r>
              <a:rPr lang="en-US" dirty="0" smtClean="0">
                <a:effectLst/>
              </a:rPr>
              <a:t> </a:t>
            </a:r>
            <a:r>
              <a:rPr lang="en-US" dirty="0" err="1" smtClean="0">
                <a:effectLst/>
              </a:rPr>
              <a:t>Bajas</a:t>
            </a:r>
            <a:r>
              <a:rPr lang="en-US" dirty="0" smtClean="0">
                <a:effectLst/>
              </a:rPr>
              <a:t> project in eastern Bolivia. NASA</a:t>
            </a:r>
            <a:r>
              <a:rPr lang="en-US" baseline="0" dirty="0" smtClean="0">
                <a:effectLst/>
              </a:rPr>
              <a:t> image 2001,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18</a:t>
            </a:fld>
            <a:endParaRPr lang="en-US"/>
          </a:p>
        </p:txBody>
      </p:sp>
    </p:spTree>
    <p:extLst>
      <p:ext uri="{BB962C8B-B14F-4D97-AF65-F5344CB8AC3E}">
        <p14:creationId xmlns:p14="http://schemas.microsoft.com/office/powerpoint/2010/main" val="128714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Earth  seen from Apollo 17 — the Antarctic ice sheet at the bottom of the photograph contains 61% of the fresh water, or 1.7% of the total water, on Earth. </a:t>
            </a:r>
            <a:r>
              <a:rPr lang="en-US" baseline="0" dirty="0" smtClean="0">
                <a:effectLst/>
              </a:rPr>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19</a:t>
            </a:fld>
            <a:endParaRPr lang="en-US"/>
          </a:p>
        </p:txBody>
      </p:sp>
    </p:spTree>
    <p:extLst>
      <p:ext uri="{BB962C8B-B14F-4D97-AF65-F5344CB8AC3E}">
        <p14:creationId xmlns:p14="http://schemas.microsoft.com/office/powerpoint/2010/main" val="239472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Irrigation of land in </a:t>
            </a:r>
            <a:r>
              <a:rPr lang="en-US" sz="1200" b="0" i="0" u="none" strike="noStrike" kern="1200" dirty="0" smtClean="0">
                <a:solidFill>
                  <a:schemeClr val="tx1"/>
                </a:solidFill>
                <a:latin typeface="+mn-lt"/>
                <a:ea typeface="+mn-ea"/>
                <a:cs typeface="+mn-cs"/>
              </a:rPr>
              <a:t>Punjab, Pakistan.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3</a:t>
            </a:fld>
            <a:endParaRPr lang="en-US"/>
          </a:p>
        </p:txBody>
      </p:sp>
    </p:spTree>
    <p:extLst>
      <p:ext uri="{BB962C8B-B14F-4D97-AF65-F5344CB8AC3E}">
        <p14:creationId xmlns:p14="http://schemas.microsoft.com/office/powerpoint/2010/main" val="428530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Center pivot with drop sprinklers, Yuma County, Colorado.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Irrigation canal near </a:t>
            </a:r>
            <a:r>
              <a:rPr lang="en-US" dirty="0" err="1" smtClean="0">
                <a:effectLst/>
              </a:rPr>
              <a:t>Channagiri</a:t>
            </a:r>
            <a:r>
              <a:rPr lang="en-US" dirty="0" smtClean="0">
                <a:effectLst/>
              </a:rPr>
              <a:t>, </a:t>
            </a:r>
            <a:r>
              <a:rPr lang="en-US" dirty="0" err="1" smtClean="0">
                <a:effectLst/>
              </a:rPr>
              <a:t>Davangere</a:t>
            </a:r>
            <a:r>
              <a:rPr lang="en-US" dirty="0" smtClean="0">
                <a:effectLst/>
              </a:rPr>
              <a:t> Village, India. </a:t>
            </a:r>
            <a:r>
              <a:rPr lang="en-US" baseline="0" dirty="0" smtClean="0">
                <a:effectLst/>
              </a:rPr>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22</a:t>
            </a:fld>
            <a:endParaRPr lang="en-US"/>
          </a:p>
        </p:txBody>
      </p:sp>
    </p:spTree>
    <p:extLst>
      <p:ext uri="{BB962C8B-B14F-4D97-AF65-F5344CB8AC3E}">
        <p14:creationId xmlns:p14="http://schemas.microsoft.com/office/powerpoint/2010/main" val="1301547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Increase in atmospheric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levels. </a:t>
            </a:r>
            <a:r>
              <a:rPr lang="en-US" sz="1200" b="0" i="0" u="none" strike="noStrike" kern="1200" dirty="0" smtClean="0">
                <a:solidFill>
                  <a:schemeClr val="tx1"/>
                </a:solidFill>
                <a:latin typeface="+mn-lt"/>
                <a:ea typeface="+mn-ea"/>
                <a:cs typeface="+mn-cs"/>
              </a:rPr>
              <a:t>(Wikipedia) </a:t>
            </a:r>
            <a:r>
              <a:rPr lang="en-US" sz="1200" kern="1200" dirty="0" smtClean="0">
                <a:solidFill>
                  <a:schemeClr val="tx1"/>
                </a:solidFill>
                <a:effectLst/>
                <a:latin typeface="+mn-lt"/>
                <a:ea typeface="+mn-ea"/>
                <a:cs typeface="+mn-cs"/>
              </a:rPr>
              <a:t>This figure shows the history of atmospheric carbon dioxide concentrations as directly measured at Mauna Loa, Hawaii. This curve is known as the Keeling curve, and is an essential piece of evidence of the man-made increases in greenhouse gases that are believed to be the cause of global warming. The longest such record exists at Mauna Loa, but these measurements have been independently confirmed at many other sites around the world. The annual fluctuation in carbon dioxide is caused by seasonal variations in carbon dioxide uptake by land plants. Since many more forests are concentrated in the Northern Hemisphere, more carbon dioxide is removed from the atmosphere during Northern Hemisphere summer than Southern Hemisphere summer. This annual cycle is shown in the inset figure by taking the average concentration for each month across all measured years. The grey curve shows the average monthly concentrations, and red curve is a moving 12 month average. </a:t>
            </a:r>
            <a:r>
              <a:rPr lang="en-US" baseline="0" dirty="0" smtClean="0">
                <a:effectLst/>
              </a:rPr>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petrochemical refinery in </a:t>
            </a:r>
            <a:r>
              <a:rPr lang="en-US" dirty="0" err="1" smtClean="0"/>
              <a:t>Grangemouth</a:t>
            </a:r>
            <a:r>
              <a:rPr lang="en-US" dirty="0" smtClean="0"/>
              <a:t>, Scotland, UK</a:t>
            </a:r>
            <a:r>
              <a:rPr lang="en-US" baseline="0" dirty="0" smtClean="0"/>
              <a:t> contributes to climate change.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Decline in thickness of glaciers worldwide over the past </a:t>
            </a:r>
            <a:r>
              <a:rPr lang="en-US" dirty="0" smtClean="0">
                <a:effectLst/>
              </a:rPr>
              <a:t>half-century.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25</a:t>
            </a:fld>
            <a:endParaRPr lang="en-US"/>
          </a:p>
        </p:txBody>
      </p:sp>
    </p:spTree>
    <p:extLst>
      <p:ext uri="{BB962C8B-B14F-4D97-AF65-F5344CB8AC3E}">
        <p14:creationId xmlns:p14="http://schemas.microsoft.com/office/powerpoint/2010/main" val="148308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Melting glaciers in </a:t>
            </a:r>
            <a:r>
              <a:rPr lang="en-US" dirty="0" err="1" smtClean="0"/>
              <a:t>Greendland</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26</a:t>
            </a:fld>
            <a:endParaRPr lang="en-US"/>
          </a:p>
        </p:txBody>
      </p:sp>
    </p:spTree>
    <p:extLst>
      <p:ext uri="{BB962C8B-B14F-4D97-AF65-F5344CB8AC3E}">
        <p14:creationId xmlns:p14="http://schemas.microsoft.com/office/powerpoint/2010/main" val="188791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 bears depend on diminishing sea ice as a platform for hunting seals.</a:t>
            </a:r>
            <a:r>
              <a:rPr lang="en-US" baseline="0" dirty="0" smtClean="0"/>
              <a: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Polar bears on diminishing ice. </a:t>
            </a:r>
            <a:r>
              <a:rPr lang="en-US" baseline="0" dirty="0" smtClean="0">
                <a:effectLst/>
              </a:rPr>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28</a:t>
            </a:fld>
            <a:endParaRPr lang="en-US"/>
          </a:p>
        </p:txBody>
      </p:sp>
    </p:spTree>
    <p:extLst>
      <p:ext uri="{BB962C8B-B14F-4D97-AF65-F5344CB8AC3E}">
        <p14:creationId xmlns:p14="http://schemas.microsoft.com/office/powerpoint/2010/main" val="2776865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Sea level measurements from 23 long tide gauge records in geologically stable environments show a rise of around 200 </a:t>
            </a:r>
            <a:r>
              <a:rPr lang="en-US" dirty="0" err="1" smtClean="0">
                <a:effectLst/>
              </a:rPr>
              <a:t>millimetres</a:t>
            </a:r>
            <a:r>
              <a:rPr lang="en-US" dirty="0" smtClean="0">
                <a:effectLst/>
              </a:rPr>
              <a:t> (7.9 in) during the 20th century (2 mm/year). </a:t>
            </a:r>
            <a:r>
              <a:rPr lang="en-US" baseline="0" dirty="0" smtClean="0">
                <a:effectLst/>
              </a:rPr>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29</a:t>
            </a:fld>
            <a:endParaRPr lang="en-US"/>
          </a:p>
        </p:txBody>
      </p:sp>
    </p:spTree>
    <p:extLst>
      <p:ext uri="{BB962C8B-B14F-4D97-AF65-F5344CB8AC3E}">
        <p14:creationId xmlns:p14="http://schemas.microsoft.com/office/powerpoint/2010/main" val="375618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Water cycles between ocean, atmosphere and glaciers. NASA</a:t>
            </a:r>
            <a:r>
              <a:rPr lang="en-US" baseline="0" dirty="0" smtClean="0">
                <a:effectLst/>
              </a:rPr>
              <a:t>  Wikipedia</a:t>
            </a:r>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30</a:t>
            </a:fld>
            <a:endParaRPr lang="en-US"/>
          </a:p>
        </p:txBody>
      </p:sp>
    </p:spTree>
    <p:extLst>
      <p:ext uri="{BB962C8B-B14F-4D97-AF65-F5344CB8AC3E}">
        <p14:creationId xmlns:p14="http://schemas.microsoft.com/office/powerpoint/2010/main" val="268344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4</a:t>
            </a:fld>
            <a:endParaRPr lang="en-US"/>
          </a:p>
        </p:txBody>
      </p:sp>
    </p:spTree>
    <p:extLst>
      <p:ext uri="{BB962C8B-B14F-4D97-AF65-F5344CB8AC3E}">
        <p14:creationId xmlns:p14="http://schemas.microsoft.com/office/powerpoint/2010/main" val="98810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Linxia</a:t>
            </a:r>
            <a:r>
              <a:rPr lang="en-US" dirty="0" smtClean="0"/>
              <a:t>, China, a farmer is gradually</a:t>
            </a:r>
            <a:r>
              <a:rPr lang="en-US" baseline="0" dirty="0" smtClean="0"/>
              <a:t> losing his land as the edge of the loess plateau is eroded away.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Reclaimed terraced</a:t>
            </a:r>
            <a:r>
              <a:rPr lang="en-US" baseline="0" dirty="0" smtClean="0"/>
              <a:t> community farm in </a:t>
            </a:r>
            <a:r>
              <a:rPr lang="en-US" baseline="0" dirty="0" err="1" smtClean="0"/>
              <a:t>Vincente</a:t>
            </a:r>
            <a:r>
              <a:rPr lang="en-US" baseline="0" dirty="0" smtClean="0"/>
              <a:t> </a:t>
            </a:r>
            <a:r>
              <a:rPr lang="en-US" baseline="0" dirty="0" err="1" smtClean="0"/>
              <a:t>Geuerrero</a:t>
            </a:r>
            <a:r>
              <a:rPr lang="en-US" baseline="0" dirty="0" smtClean="0"/>
              <a:t> in the state of </a:t>
            </a:r>
            <a:r>
              <a:rPr lang="en-US" baseline="0" dirty="0" err="1" smtClean="0"/>
              <a:t>Tlaxaca</a:t>
            </a:r>
            <a:r>
              <a:rPr lang="en-US" baseline="0" dirty="0" smtClean="0"/>
              <a:t>, Mexico.  Photo Denise Ames</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Intensive tillage result in soil degradation.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Terraced fields in Sa Pa, Vietnam. </a:t>
            </a:r>
            <a:r>
              <a:rPr lang="en-US" baseline="0" dirty="0" smtClean="0">
                <a:effectLst/>
              </a:rPr>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34</a:t>
            </a:fld>
            <a:endParaRPr lang="en-US"/>
          </a:p>
        </p:txBody>
      </p:sp>
    </p:spTree>
    <p:extLst>
      <p:ext uri="{BB962C8B-B14F-4D97-AF65-F5344CB8AC3E}">
        <p14:creationId xmlns:p14="http://schemas.microsoft.com/office/powerpoint/2010/main" val="770319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Abstract pattern of terraced rice fields in </a:t>
            </a:r>
            <a:r>
              <a:rPr lang="en-US" dirty="0" err="1" smtClean="0">
                <a:effectLst/>
              </a:rPr>
              <a:t>Yuanyang</a:t>
            </a:r>
            <a:r>
              <a:rPr lang="en-US" dirty="0" smtClean="0">
                <a:effectLst/>
              </a:rPr>
              <a:t> County, Yunnan, China. </a:t>
            </a:r>
            <a:r>
              <a:rPr lang="en-US" smtClean="0">
                <a:effectLst/>
              </a:rPr>
              <a:t>Wikipedia</a:t>
            </a:r>
            <a:endParaRPr lang="en-US"/>
          </a:p>
        </p:txBody>
      </p:sp>
      <p:sp>
        <p:nvSpPr>
          <p:cNvPr id="4" name="Slide Number Placeholder 3"/>
          <p:cNvSpPr>
            <a:spLocks noGrp="1"/>
          </p:cNvSpPr>
          <p:nvPr>
            <p:ph type="sldNum" sz="quarter" idx="10"/>
          </p:nvPr>
        </p:nvSpPr>
        <p:spPr/>
        <p:txBody>
          <a:bodyPr/>
          <a:lstStyle/>
          <a:p>
            <a:fld id="{A73B70EA-6238-4472-983D-2317109FE1A4}" type="slidenum">
              <a:rPr lang="en-US" smtClean="0"/>
              <a:t>35</a:t>
            </a:fld>
            <a:endParaRPr lang="en-US"/>
          </a:p>
        </p:txBody>
      </p:sp>
    </p:spTree>
    <p:extLst>
      <p:ext uri="{BB962C8B-B14F-4D97-AF65-F5344CB8AC3E}">
        <p14:creationId xmlns:p14="http://schemas.microsoft.com/office/powerpoint/2010/main" val="191323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World map of countries shaded according to their </a:t>
            </a:r>
            <a:r>
              <a:rPr lang="en-US" sz="1200" b="0" i="0" u="none" strike="noStrike" kern="1200" dirty="0" smtClean="0">
                <a:solidFill>
                  <a:schemeClr val="tx1"/>
                </a:solidFill>
                <a:latin typeface="+mn-lt"/>
                <a:ea typeface="+mn-ea"/>
                <a:cs typeface="+mn-cs"/>
              </a:rPr>
              <a:t>ecological footprint</a:t>
            </a:r>
            <a:r>
              <a:rPr lang="en-US" sz="1200" b="0" i="0" u="none" strike="noStrike"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2007 (published on 13 October 2010 by the Global Footprint Network). It is measured by the amount of global hectares that are affected by humans per capita of the country. Lighter shades denote countries with a lower ecological footprint per capita and darker shaded for countries with a higher ecological footprint per capita. The total ecological footprint (global hectares affected by humans) is measured as a total of six factors: cropland footprint, grazing footprint, forest footprint, fishing ground footprint, carbon footprint and built-up land.  Wikipedia  </a:t>
            </a:r>
            <a:r>
              <a:rPr lang="en-US" dirty="0" smtClean="0"/>
              <a:t>http://en.wikipedia.org/wiki/File:World_map_of_countries_by_ecological_footprint_(2007)</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Ecological footprint for different nations compared to their Human Development Index. Wikipedia</a:t>
            </a:r>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37</a:t>
            </a:fld>
            <a:endParaRPr lang="en-US"/>
          </a:p>
        </p:txBody>
      </p:sp>
    </p:spTree>
    <p:extLst>
      <p:ext uri="{BB962C8B-B14F-4D97-AF65-F5344CB8AC3E}">
        <p14:creationId xmlns:p14="http://schemas.microsoft.com/office/powerpoint/2010/main" val="1821848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Ahu </a:t>
            </a:r>
            <a:r>
              <a:rPr lang="en-US" dirty="0" err="1" smtClean="0">
                <a:effectLst/>
              </a:rPr>
              <a:t>Akivi</a:t>
            </a:r>
            <a:r>
              <a:rPr lang="en-US" dirty="0" smtClean="0">
                <a:effectLst/>
              </a:rPr>
              <a:t>, one of the few inland ahu, with the only </a:t>
            </a:r>
            <a:r>
              <a:rPr lang="en-US" dirty="0" err="1" smtClean="0">
                <a:effectLst/>
              </a:rPr>
              <a:t>moai</a:t>
            </a:r>
            <a:r>
              <a:rPr lang="en-US" dirty="0" smtClean="0">
                <a:effectLst/>
              </a:rPr>
              <a:t> facing the ocean. Easter</a:t>
            </a:r>
            <a:r>
              <a:rPr lang="en-US" baseline="0" dirty="0" smtClean="0">
                <a:effectLst/>
              </a:rPr>
              <a:t> island (1600-1799) experienced severe erosion due to deforestation and unsustainable agriculture, topsoil. Loss led to ecological collapse, causing mass starvation and civilizational disintegration.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38</a:t>
            </a:fld>
            <a:endParaRPr lang="en-US"/>
          </a:p>
        </p:txBody>
      </p:sp>
    </p:spTree>
    <p:extLst>
      <p:ext uri="{BB962C8B-B14F-4D97-AF65-F5344CB8AC3E}">
        <p14:creationId xmlns:p14="http://schemas.microsoft.com/office/powerpoint/2010/main" val="1047440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Map showing urban areas with at least one million inhabitants in 2006. Only 3% of the world's population lived in cities in 1800; this proportion had risen to 47% by 2000, and reached 50.5% by 2010.</a:t>
            </a:r>
            <a:r>
              <a:rPr lang="en-US" sz="1200" b="0" i="0" u="none" strike="noStrike" kern="1200" baseline="300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By 2050, the proportion may reach 70%. Source: Wikipedia   </a:t>
            </a:r>
            <a:r>
              <a:rPr lang="en-US" dirty="0" smtClean="0">
                <a:hlinkClick r:id="rId3"/>
              </a:rPr>
              <a:t>http://en.wikipedia.org/wiki/World_population</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Chart showing geographic distribution of the world population in 2005.   Wikipedia:  </a:t>
            </a:r>
            <a:r>
              <a:rPr lang="en-US" dirty="0" smtClean="0">
                <a:hlinkClick r:id="rId3"/>
              </a:rPr>
              <a:t>http://en.wikipedia.org/wiki/World_population</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Siberian tiger is a subspecies of tiger that is endangered; three </a:t>
            </a:r>
            <a:r>
              <a:rPr lang="en-US" sz="1200" b="0" i="0" u="none" strike="noStrike" kern="1200" dirty="0" smtClean="0">
                <a:solidFill>
                  <a:schemeClr val="tx1"/>
                </a:solidFill>
                <a:latin typeface="+mn-lt"/>
                <a:ea typeface="+mn-ea"/>
                <a:cs typeface="+mn-cs"/>
              </a:rPr>
              <a:t>subspecies of tiger</a:t>
            </a:r>
            <a:r>
              <a:rPr lang="en-US" sz="1200" b="0" i="0" kern="1200" dirty="0" smtClean="0">
                <a:solidFill>
                  <a:schemeClr val="tx1"/>
                </a:solidFill>
                <a:latin typeface="+mn-lt"/>
                <a:ea typeface="+mn-ea"/>
                <a:cs typeface="+mn-cs"/>
              </a:rPr>
              <a:t> are already extinct.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most endangered Asiatic top predator, the </a:t>
            </a:r>
            <a:r>
              <a:rPr lang="en-US" sz="1200" b="0" i="0" u="none" strike="noStrike" kern="1200" dirty="0" err="1" smtClean="0">
                <a:solidFill>
                  <a:schemeClr val="tx1"/>
                </a:solidFill>
                <a:latin typeface="+mn-lt"/>
                <a:ea typeface="+mn-ea"/>
                <a:cs typeface="+mn-cs"/>
              </a:rPr>
              <a:t>dhole</a:t>
            </a:r>
            <a:r>
              <a:rPr lang="en-US" sz="1200" b="0" i="0" kern="1200" dirty="0" smtClean="0">
                <a:solidFill>
                  <a:schemeClr val="tx1"/>
                </a:solidFill>
                <a:latin typeface="+mn-lt"/>
                <a:ea typeface="+mn-ea"/>
                <a:cs typeface="+mn-cs"/>
              </a:rPr>
              <a:t>, is on the edge of extinction.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Earth Day 1970 logo, </a:t>
            </a:r>
            <a:r>
              <a:rPr lang="en-US" dirty="0" smtClean="0">
                <a:effectLst/>
              </a:rPr>
              <a:t>logo for the 2009 United Nations Climate Change Conference</a:t>
            </a:r>
            <a:r>
              <a:rPr lang="en-US" dirty="0" smtClean="0">
                <a:effectLst/>
              </a:rPr>
              <a:t>. </a:t>
            </a:r>
            <a:r>
              <a:rPr lang="en-US" baseline="0" smtClean="0"/>
              <a:t>Wikipedia</a:t>
            </a:r>
            <a:endParaRPr lang="en-US" smtClean="0"/>
          </a:p>
          <a:p>
            <a:endParaRPr lang="en-US" dirty="0"/>
          </a:p>
        </p:txBody>
      </p:sp>
      <p:sp>
        <p:nvSpPr>
          <p:cNvPr id="4" name="Slide Number Placeholder 3"/>
          <p:cNvSpPr>
            <a:spLocks noGrp="1"/>
          </p:cNvSpPr>
          <p:nvPr>
            <p:ph type="sldNum" sz="quarter" idx="10"/>
          </p:nvPr>
        </p:nvSpPr>
        <p:spPr/>
        <p:txBody>
          <a:bodyPr/>
          <a:lstStyle/>
          <a:p>
            <a:fld id="{A73B70EA-6238-4472-983D-2317109FE1A4}" type="slidenum">
              <a:rPr lang="en-US" smtClean="0"/>
              <a:t>44</a:t>
            </a:fld>
            <a:endParaRPr lang="en-US"/>
          </a:p>
        </p:txBody>
      </p:sp>
    </p:spTree>
    <p:extLst>
      <p:ext uri="{BB962C8B-B14F-4D97-AF65-F5344CB8AC3E}">
        <p14:creationId xmlns:p14="http://schemas.microsoft.com/office/powerpoint/2010/main" val="223910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Global Desertification Vulnerability Map.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Vegetation</a:t>
            </a:r>
            <a:r>
              <a:rPr lang="en-US" baseline="0" dirty="0" smtClean="0"/>
              <a:t> b</a:t>
            </a:r>
            <a:r>
              <a:rPr lang="en-US" dirty="0" smtClean="0"/>
              <a:t>arriers to keep</a:t>
            </a:r>
            <a:r>
              <a:rPr lang="en-US" baseline="0" dirty="0" smtClean="0"/>
              <a:t> the prowling desert at bay. </a:t>
            </a:r>
            <a:r>
              <a:rPr lang="en-US" dirty="0" smtClean="0"/>
              <a:t>Anti-sand shields protect agricultural plots in north Sahara, Tunisia, Africa.  </a:t>
            </a:r>
          </a:p>
          <a:p>
            <a:r>
              <a:rPr lang="en-US" baseline="0" dirty="0" smtClean="0"/>
              <a:t>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Loess soil near </a:t>
            </a:r>
            <a:r>
              <a:rPr lang="en-US" dirty="0" err="1" smtClean="0"/>
              <a:t>Hunyan</a:t>
            </a:r>
            <a:r>
              <a:rPr lang="en-US" dirty="0" smtClean="0"/>
              <a:t>,</a:t>
            </a:r>
            <a:r>
              <a:rPr lang="en-US" baseline="0" dirty="0" smtClean="0"/>
              <a:t> Shanxi province, China.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herd of </a:t>
            </a:r>
            <a:r>
              <a:rPr lang="en-US" sz="1200" b="0" i="0" u="none" strike="noStrike" kern="1200" dirty="0" smtClean="0">
                <a:solidFill>
                  <a:schemeClr val="tx1"/>
                </a:solidFill>
                <a:latin typeface="+mn-lt"/>
                <a:ea typeface="+mn-ea"/>
                <a:cs typeface="+mn-cs"/>
              </a:rPr>
              <a:t>goats</a:t>
            </a:r>
            <a:r>
              <a:rPr lang="en-US" sz="1200" b="0" i="0" kern="1200" dirty="0" smtClean="0">
                <a:solidFill>
                  <a:schemeClr val="tx1"/>
                </a:solidFill>
                <a:latin typeface="+mn-lt"/>
                <a:ea typeface="+mn-ea"/>
                <a:cs typeface="+mn-cs"/>
              </a:rPr>
              <a:t> in </a:t>
            </a:r>
            <a:r>
              <a:rPr lang="en-US" sz="1200" b="0" i="0" u="none" strike="noStrike" kern="1200" dirty="0" smtClean="0">
                <a:solidFill>
                  <a:schemeClr val="tx1"/>
                </a:solidFill>
                <a:latin typeface="+mn-lt"/>
                <a:ea typeface="+mn-ea"/>
                <a:cs typeface="+mn-cs"/>
              </a:rPr>
              <a:t>Norte Chico,</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Chile</a:t>
            </a:r>
            <a:r>
              <a:rPr lang="en-US" sz="1200" b="0" i="0" kern="1200" dirty="0" smtClean="0">
                <a:solidFill>
                  <a:schemeClr val="tx1"/>
                </a:solidFill>
                <a:latin typeface="+mn-lt"/>
                <a:ea typeface="+mn-ea"/>
                <a:cs typeface="+mn-cs"/>
              </a:rPr>
              <a:t>. Overgrazing of </a:t>
            </a:r>
            <a:r>
              <a:rPr lang="en-US" sz="1200" b="0" i="0" kern="1200" dirty="0" err="1" smtClean="0">
                <a:solidFill>
                  <a:schemeClr val="tx1"/>
                </a:solidFill>
                <a:latin typeface="+mn-lt"/>
                <a:ea typeface="+mn-ea"/>
                <a:cs typeface="+mn-cs"/>
              </a:rPr>
              <a:t>drylands</a:t>
            </a:r>
            <a:r>
              <a:rPr lang="en-US" sz="1200" b="0" i="0" kern="1200" dirty="0" smtClean="0">
                <a:solidFill>
                  <a:schemeClr val="tx1"/>
                </a:solidFill>
                <a:latin typeface="+mn-lt"/>
                <a:ea typeface="+mn-ea"/>
                <a:cs typeface="+mn-cs"/>
              </a:rPr>
              <a:t> is one of the primary causes of desertification.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shepherd guiding his sheep through the high desert outside of </a:t>
            </a:r>
            <a:r>
              <a:rPr lang="en-US" sz="1200" b="0" i="0" u="none" strike="noStrike" kern="1200" dirty="0" smtClean="0">
                <a:solidFill>
                  <a:schemeClr val="tx1"/>
                </a:solidFill>
                <a:latin typeface="+mn-lt"/>
                <a:ea typeface="+mn-ea"/>
                <a:cs typeface="+mn-cs"/>
              </a:rPr>
              <a:t>Marrakech</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Morocco</a:t>
            </a:r>
            <a:r>
              <a:rPr lang="en-US" sz="1200" b="0" i="0" kern="1200" dirty="0" smtClean="0">
                <a:solidFill>
                  <a:schemeClr val="tx1"/>
                </a:solidFill>
                <a:latin typeface="+mn-lt"/>
                <a:ea typeface="+mn-ea"/>
                <a:cs typeface="+mn-cs"/>
              </a:rPr>
              <a:t>.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904999"/>
          </a:xfrm>
        </p:spPr>
        <p:txBody>
          <a:bodyPr/>
          <a:lstStyle/>
          <a:p>
            <a:r>
              <a:rPr lang="en-US" dirty="0" smtClean="0"/>
              <a:t>Chapter 6: The Impact of Economic Globalization</a:t>
            </a:r>
            <a:endParaRPr lang="en-US" dirty="0"/>
          </a:p>
        </p:txBody>
      </p:sp>
      <p:sp>
        <p:nvSpPr>
          <p:cNvPr id="3" name="Subtitle 2"/>
          <p:cNvSpPr>
            <a:spLocks noGrp="1"/>
          </p:cNvSpPr>
          <p:nvPr>
            <p:ph type="subTitle" idx="1"/>
          </p:nvPr>
        </p:nvSpPr>
        <p:spPr>
          <a:xfrm>
            <a:off x="838200" y="2514600"/>
            <a:ext cx="7467600" cy="3962400"/>
          </a:xfrm>
        </p:spPr>
        <p:txBody>
          <a:bodyPr>
            <a:normAutofit/>
          </a:bodyPr>
          <a:lstStyle/>
          <a:p>
            <a:r>
              <a:rPr lang="en-US" i="1" dirty="0" smtClean="0">
                <a:solidFill>
                  <a:schemeClr val="tx1"/>
                </a:solidFill>
              </a:rPr>
              <a:t>“Socialism collapsed because it did not allow the market to tell the economic truth. Capitalism may collapse because it does not allow the market to tell the ecological truth.”</a:t>
            </a:r>
          </a:p>
          <a:p>
            <a:r>
              <a:rPr lang="en-US" i="1" dirty="0" smtClean="0">
                <a:solidFill>
                  <a:schemeClr val="tx1"/>
                </a:solidFill>
              </a:rPr>
              <a:t>… </a:t>
            </a:r>
            <a:r>
              <a:rPr lang="en-US" sz="2800" i="1" dirty="0" err="1" smtClean="0">
                <a:solidFill>
                  <a:schemeClr val="tx1"/>
                </a:solidFill>
              </a:rPr>
              <a:t>Oystein</a:t>
            </a:r>
            <a:r>
              <a:rPr lang="en-US" sz="2800" i="1" dirty="0" smtClean="0">
                <a:solidFill>
                  <a:schemeClr val="tx1"/>
                </a:solidFill>
              </a:rPr>
              <a:t> </a:t>
            </a:r>
            <a:r>
              <a:rPr lang="en-US" sz="2800" i="1" dirty="0" err="1" smtClean="0">
                <a:solidFill>
                  <a:schemeClr val="tx1"/>
                </a:solidFill>
              </a:rPr>
              <a:t>Dahle</a:t>
            </a:r>
            <a:r>
              <a:rPr lang="en-US" sz="2800" i="1" dirty="0" smtClean="0">
                <a:solidFill>
                  <a:schemeClr val="tx1"/>
                </a:solidFill>
              </a:rPr>
              <a:t>, former Vice-President, Exxon, for Norway and the North Sea</a:t>
            </a:r>
          </a:p>
          <a:p>
            <a:endParaRPr lang="en-US" dirty="0"/>
          </a:p>
        </p:txBody>
      </p:sp>
    </p:spTree>
    <p:extLst>
      <p:ext uri="{BB962C8B-B14F-4D97-AF65-F5344CB8AC3E}">
        <p14:creationId xmlns:p14="http://schemas.microsoft.com/office/powerpoint/2010/main" val="122422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Desertification</a:t>
            </a:r>
            <a:endParaRPr lang="en-US" dirty="0"/>
          </a:p>
        </p:txBody>
      </p:sp>
      <p:pic>
        <p:nvPicPr>
          <p:cNvPr id="4" name="Content Placeholder 3" descr="800px-Morroco-arid-climate.jpg"/>
          <p:cNvPicPr>
            <a:picLocks noGrp="1" noChangeAspect="1"/>
          </p:cNvPicPr>
          <p:nvPr>
            <p:ph idx="1"/>
          </p:nvPr>
        </p:nvPicPr>
        <p:blipFill>
          <a:blip r:embed="rId3"/>
          <a:stretch>
            <a:fillRect/>
          </a:stretch>
        </p:blipFill>
        <p:spPr>
          <a:xfrm>
            <a:off x="381000" y="1143000"/>
            <a:ext cx="8305800" cy="5334000"/>
          </a:xfrm>
        </p:spPr>
      </p:pic>
    </p:spTree>
    <p:extLst>
      <p:ext uri="{BB962C8B-B14F-4D97-AF65-F5344CB8AC3E}">
        <p14:creationId xmlns:p14="http://schemas.microsoft.com/office/powerpoint/2010/main" val="234993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304800"/>
            <a:ext cx="2362200" cy="2133600"/>
          </a:xfrm>
        </p:spPr>
        <p:txBody>
          <a:bodyPr>
            <a:normAutofit/>
          </a:bodyPr>
          <a:lstStyle/>
          <a:p>
            <a:r>
              <a:rPr lang="en-US" dirty="0" smtClean="0"/>
              <a:t>Shrinking Lake Chad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28600"/>
            <a:ext cx="6324600" cy="6477000"/>
          </a:xfrm>
        </p:spPr>
      </p:pic>
    </p:spTree>
    <p:extLst>
      <p:ext uri="{BB962C8B-B14F-4D97-AF65-F5344CB8AC3E}">
        <p14:creationId xmlns:p14="http://schemas.microsoft.com/office/powerpoint/2010/main" val="123026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Deforestation</a:t>
            </a:r>
            <a:endParaRPr lang="en-US" dirty="0"/>
          </a:p>
        </p:txBody>
      </p:sp>
      <p:pic>
        <p:nvPicPr>
          <p:cNvPr id="4" name="Content Placeholder 3" descr="982px-Fires_and_Deforestation_on_the_Amazon_Frontier,_Rondonia,_Brazil_-_August_12,_2007.jpg"/>
          <p:cNvPicPr>
            <a:picLocks noGrp="1" noChangeAspect="1"/>
          </p:cNvPicPr>
          <p:nvPr>
            <p:ph idx="1"/>
          </p:nvPr>
        </p:nvPicPr>
        <p:blipFill>
          <a:blip r:embed="rId3"/>
          <a:stretch>
            <a:fillRect/>
          </a:stretch>
        </p:blipFill>
        <p:spPr>
          <a:xfrm>
            <a:off x="381000" y="990600"/>
            <a:ext cx="8382000" cy="5715000"/>
          </a:xfrm>
        </p:spPr>
      </p:pic>
    </p:spTree>
    <p:extLst>
      <p:ext uri="{BB962C8B-B14F-4D97-AF65-F5344CB8AC3E}">
        <p14:creationId xmlns:p14="http://schemas.microsoft.com/office/powerpoint/2010/main" val="160061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Deforestation</a:t>
            </a:r>
            <a:endParaRPr lang="en-US" dirty="0"/>
          </a:p>
        </p:txBody>
      </p:sp>
      <p:pic>
        <p:nvPicPr>
          <p:cNvPr id="4" name="Content Placeholder 3" descr="800px-Manantenina_bushfire.jpg"/>
          <p:cNvPicPr>
            <a:picLocks noGrp="1" noChangeAspect="1"/>
          </p:cNvPicPr>
          <p:nvPr>
            <p:ph idx="1"/>
          </p:nvPr>
        </p:nvPicPr>
        <p:blipFill>
          <a:blip r:embed="rId3"/>
          <a:stretch>
            <a:fillRect/>
          </a:stretch>
        </p:blipFill>
        <p:spPr>
          <a:xfrm>
            <a:off x="228600" y="990600"/>
            <a:ext cx="8610600" cy="5562599"/>
          </a:xfrm>
        </p:spPr>
      </p:pic>
    </p:spTree>
    <p:extLst>
      <p:ext uri="{BB962C8B-B14F-4D97-AF65-F5344CB8AC3E}">
        <p14:creationId xmlns:p14="http://schemas.microsoft.com/office/powerpoint/2010/main" val="249038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Desertification</a:t>
            </a:r>
            <a:endParaRPr lang="en-US" dirty="0"/>
          </a:p>
        </p:txBody>
      </p:sp>
      <p:pic>
        <p:nvPicPr>
          <p:cNvPr id="4" name="Content Placeholder 3" descr="03 Nouakchott Sand Dunes Encroaching.jpg"/>
          <p:cNvPicPr>
            <a:picLocks noGrp="1" noChangeAspect="1"/>
          </p:cNvPicPr>
          <p:nvPr>
            <p:ph idx="1"/>
          </p:nvPr>
        </p:nvPicPr>
        <p:blipFill>
          <a:blip r:embed="rId3"/>
          <a:stretch>
            <a:fillRect/>
          </a:stretch>
        </p:blipFill>
        <p:spPr>
          <a:xfrm>
            <a:off x="381000" y="1143000"/>
            <a:ext cx="8382000" cy="5486400"/>
          </a:xfrm>
        </p:spPr>
      </p:pic>
    </p:spTree>
    <p:extLst>
      <p:ext uri="{BB962C8B-B14F-4D97-AF65-F5344CB8AC3E}">
        <p14:creationId xmlns:p14="http://schemas.microsoft.com/office/powerpoint/2010/main" val="421116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Deforestation</a:t>
            </a:r>
            <a:endParaRPr lang="en-US" dirty="0"/>
          </a:p>
        </p:txBody>
      </p:sp>
      <p:pic>
        <p:nvPicPr>
          <p:cNvPr id="4" name="Content Placeholder 3" descr="04 Mexico 2007 346.jpg"/>
          <p:cNvPicPr>
            <a:picLocks noGrp="1" noChangeAspect="1"/>
          </p:cNvPicPr>
          <p:nvPr>
            <p:ph idx="1"/>
          </p:nvPr>
        </p:nvPicPr>
        <p:blipFill>
          <a:blip r:embed="rId3" cstate="print"/>
          <a:stretch>
            <a:fillRect/>
          </a:stretch>
        </p:blipFill>
        <p:spPr>
          <a:xfrm>
            <a:off x="304800" y="1143000"/>
            <a:ext cx="8534400" cy="5410200"/>
          </a:xfrm>
          <a:ln>
            <a:solidFill>
              <a:srgbClr val="336600"/>
            </a:solidFill>
          </a:ln>
        </p:spPr>
      </p:pic>
    </p:spTree>
    <p:extLst>
      <p:ext uri="{BB962C8B-B14F-4D97-AF65-F5344CB8AC3E}">
        <p14:creationId xmlns:p14="http://schemas.microsoft.com/office/powerpoint/2010/main" val="4255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Deforestation</a:t>
            </a:r>
            <a:endParaRPr lang="en-US" dirty="0"/>
          </a:p>
        </p:txBody>
      </p:sp>
      <p:pic>
        <p:nvPicPr>
          <p:cNvPr id="4" name="Content Placeholder 3" descr="800px-Haiti_deforestation.jpg"/>
          <p:cNvPicPr>
            <a:picLocks noGrp="1" noChangeAspect="1"/>
          </p:cNvPicPr>
          <p:nvPr>
            <p:ph idx="1"/>
          </p:nvPr>
        </p:nvPicPr>
        <p:blipFill>
          <a:blip r:embed="rId3"/>
          <a:stretch>
            <a:fillRect/>
          </a:stretch>
        </p:blipFill>
        <p:spPr>
          <a:xfrm>
            <a:off x="381000" y="1143000"/>
            <a:ext cx="8229600" cy="5410200"/>
          </a:xfrm>
          <a:ln>
            <a:solidFill>
              <a:schemeClr val="accent3">
                <a:lumMod val="50000"/>
              </a:schemeClr>
            </a:solidFill>
          </a:ln>
        </p:spPr>
      </p:pic>
    </p:spTree>
    <p:extLst>
      <p:ext uri="{BB962C8B-B14F-4D97-AF65-F5344CB8AC3E}">
        <p14:creationId xmlns:p14="http://schemas.microsoft.com/office/powerpoint/2010/main" val="145299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Deforestation</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609600" y="1295400"/>
            <a:ext cx="7924799" cy="5257800"/>
          </a:xfrm>
          <a:prstGeom prst="rect">
            <a:avLst/>
          </a:prstGeom>
          <a:noFill/>
          <a:ln w="9525">
            <a:solidFill>
              <a:schemeClr val="tx1">
                <a:lumMod val="75000"/>
                <a:lumOff val="25000"/>
              </a:schemeClr>
            </a:solidFill>
            <a:miter lim="800000"/>
            <a:headEnd/>
            <a:tailEnd/>
          </a:ln>
          <a:effectLst/>
        </p:spPr>
      </p:pic>
    </p:spTree>
    <p:extLst>
      <p:ext uri="{BB962C8B-B14F-4D97-AF65-F5344CB8AC3E}">
        <p14:creationId xmlns:p14="http://schemas.microsoft.com/office/powerpoint/2010/main" val="246750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Deforestation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8458200" cy="5334000"/>
          </a:xfrm>
        </p:spPr>
      </p:pic>
    </p:spTree>
    <p:extLst>
      <p:ext uri="{BB962C8B-B14F-4D97-AF65-F5344CB8AC3E}">
        <p14:creationId xmlns:p14="http://schemas.microsoft.com/office/powerpoint/2010/main" val="402730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274638"/>
            <a:ext cx="1752600" cy="2544762"/>
          </a:xfrm>
        </p:spPr>
        <p:txBody>
          <a:bodyPr/>
          <a:lstStyle/>
          <a:p>
            <a:r>
              <a:rPr lang="en-US" dirty="0" smtClean="0"/>
              <a:t>The Earth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304800"/>
            <a:ext cx="6096000" cy="6248400"/>
          </a:xfrm>
        </p:spPr>
      </p:pic>
    </p:spTree>
    <p:extLst>
      <p:ext uri="{BB962C8B-B14F-4D97-AF65-F5344CB8AC3E}">
        <p14:creationId xmlns:p14="http://schemas.microsoft.com/office/powerpoint/2010/main" val="199308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Economic Globalization</a:t>
            </a:r>
            <a:endParaRPr lang="en-US" dirty="0"/>
          </a:p>
        </p:txBody>
      </p:sp>
      <p:sp>
        <p:nvSpPr>
          <p:cNvPr id="3" name="Content Placeholder 2"/>
          <p:cNvSpPr>
            <a:spLocks noGrp="1"/>
          </p:cNvSpPr>
          <p:nvPr>
            <p:ph idx="1"/>
          </p:nvPr>
        </p:nvSpPr>
        <p:spPr>
          <a:ln>
            <a:solidFill>
              <a:schemeClr val="tx1"/>
            </a:solidFill>
          </a:ln>
        </p:spPr>
        <p:txBody>
          <a:bodyPr>
            <a:noAutofit/>
          </a:bodyPr>
          <a:lstStyle/>
          <a:p>
            <a:pPr marL="0" indent="0" algn="ctr">
              <a:buNone/>
            </a:pPr>
            <a:r>
              <a:rPr lang="en-US" sz="4000" dirty="0" smtClean="0"/>
              <a:t>Criterion:</a:t>
            </a:r>
          </a:p>
          <a:p>
            <a:pPr marL="514350" indent="-514350">
              <a:buAutoNum type="arabicPeriod"/>
            </a:pPr>
            <a:r>
              <a:rPr lang="en-US" sz="4000" dirty="0" smtClean="0"/>
              <a:t>Health of the Earth</a:t>
            </a:r>
          </a:p>
          <a:p>
            <a:pPr marL="514350" indent="-514350">
              <a:buAutoNum type="arabicPeriod"/>
            </a:pPr>
            <a:r>
              <a:rPr lang="en-US" sz="4000" dirty="0" smtClean="0"/>
              <a:t>Growing Social and Economic Inequality</a:t>
            </a:r>
          </a:p>
          <a:p>
            <a:pPr marL="514350" indent="-514350">
              <a:buAutoNum type="arabicPeriod"/>
            </a:pPr>
            <a:r>
              <a:rPr lang="en-US" sz="4000" dirty="0" smtClean="0"/>
              <a:t>An Acceptable Standard of Well-Being</a:t>
            </a:r>
            <a:endParaRPr lang="en-US" sz="4000" dirty="0"/>
          </a:p>
        </p:txBody>
      </p:sp>
    </p:spTree>
    <p:extLst>
      <p:ext uri="{BB962C8B-B14F-4D97-AF65-F5344CB8AC3E}">
        <p14:creationId xmlns:p14="http://schemas.microsoft.com/office/powerpoint/2010/main" val="9850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Fresh Water and Irrigation</a:t>
            </a:r>
            <a:endParaRPr lang="en-US" dirty="0"/>
          </a:p>
        </p:txBody>
      </p:sp>
      <p:pic>
        <p:nvPicPr>
          <p:cNvPr id="6" name="Content Placeholder 5" descr="800px-Plain_of_punjab.jpg"/>
          <p:cNvPicPr>
            <a:picLocks noGrp="1" noChangeAspect="1"/>
          </p:cNvPicPr>
          <p:nvPr>
            <p:ph idx="1"/>
          </p:nvPr>
        </p:nvPicPr>
        <p:blipFill>
          <a:blip r:embed="rId3"/>
          <a:stretch>
            <a:fillRect/>
          </a:stretch>
        </p:blipFill>
        <p:spPr>
          <a:xfrm>
            <a:off x="304800" y="990600"/>
            <a:ext cx="8458200" cy="5638800"/>
          </a:xfrm>
        </p:spPr>
      </p:pic>
    </p:spTree>
    <p:extLst>
      <p:ext uri="{BB962C8B-B14F-4D97-AF65-F5344CB8AC3E}">
        <p14:creationId xmlns:p14="http://schemas.microsoft.com/office/powerpoint/2010/main" val="155844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Fresh Water and Irrigation</a:t>
            </a:r>
            <a:endParaRPr lang="en-US" dirty="0"/>
          </a:p>
        </p:txBody>
      </p:sp>
      <p:pic>
        <p:nvPicPr>
          <p:cNvPr id="4" name="Content Placeholder 3" descr="800px-PivotWithDrops.JPG"/>
          <p:cNvPicPr>
            <a:picLocks noGrp="1" noChangeAspect="1"/>
          </p:cNvPicPr>
          <p:nvPr>
            <p:ph idx="1"/>
          </p:nvPr>
        </p:nvPicPr>
        <p:blipFill>
          <a:blip r:embed="rId3"/>
          <a:stretch>
            <a:fillRect/>
          </a:stretch>
        </p:blipFill>
        <p:spPr>
          <a:xfrm>
            <a:off x="304800" y="1295400"/>
            <a:ext cx="8534400" cy="5257800"/>
          </a:xfrm>
        </p:spPr>
      </p:pic>
    </p:spTree>
    <p:extLst>
      <p:ext uri="{BB962C8B-B14F-4D97-AF65-F5344CB8AC3E}">
        <p14:creationId xmlns:p14="http://schemas.microsoft.com/office/powerpoint/2010/main" val="69772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286000" cy="2392362"/>
          </a:xfrm>
        </p:spPr>
        <p:txBody>
          <a:bodyPr>
            <a:normAutofit/>
          </a:bodyPr>
          <a:lstStyle/>
          <a:p>
            <a:r>
              <a:rPr lang="en-US" dirty="0" smtClean="0"/>
              <a:t>Irrigation Canal, India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28600"/>
            <a:ext cx="5867400" cy="6324600"/>
          </a:xfrm>
        </p:spPr>
      </p:pic>
    </p:spTree>
    <p:extLst>
      <p:ext uri="{BB962C8B-B14F-4D97-AF65-F5344CB8AC3E}">
        <p14:creationId xmlns:p14="http://schemas.microsoft.com/office/powerpoint/2010/main" val="124152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Climate Change</a:t>
            </a:r>
            <a:endParaRPr lang="en-US" dirty="0"/>
          </a:p>
        </p:txBody>
      </p:sp>
      <p:pic>
        <p:nvPicPr>
          <p:cNvPr id="4" name="Content Placeholder 3" descr="Mauna_Loa_Carbon_Dioxide-en.svg.png"/>
          <p:cNvPicPr>
            <a:picLocks noGrp="1" noChangeAspect="1"/>
          </p:cNvPicPr>
          <p:nvPr>
            <p:ph idx="1"/>
          </p:nvPr>
        </p:nvPicPr>
        <p:blipFill>
          <a:blip r:embed="rId3"/>
          <a:stretch>
            <a:fillRect/>
          </a:stretch>
        </p:blipFill>
        <p:spPr>
          <a:xfrm>
            <a:off x="304800" y="1143000"/>
            <a:ext cx="8458200" cy="5334000"/>
          </a:xfrm>
          <a:ln>
            <a:solidFill>
              <a:srgbClr val="FF0000"/>
            </a:solidFill>
          </a:ln>
        </p:spPr>
      </p:pic>
    </p:spTree>
    <p:extLst>
      <p:ext uri="{BB962C8B-B14F-4D97-AF65-F5344CB8AC3E}">
        <p14:creationId xmlns:p14="http://schemas.microsoft.com/office/powerpoint/2010/main" val="262956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066800"/>
            <a:ext cx="1828800" cy="1371600"/>
          </a:xfrm>
        </p:spPr>
        <p:txBody>
          <a:bodyPr>
            <a:normAutofit fontScale="90000"/>
          </a:bodyPr>
          <a:lstStyle/>
          <a:p>
            <a:r>
              <a:rPr lang="en-US" dirty="0" smtClean="0"/>
              <a:t>Climate Change</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381000" y="304800"/>
            <a:ext cx="6019800" cy="6248400"/>
          </a:xfrm>
          <a:prstGeom prst="rect">
            <a:avLst/>
          </a:prstGeom>
          <a:noFill/>
          <a:ln w="9525">
            <a:noFill/>
            <a:miter lim="800000"/>
            <a:headEnd/>
            <a:tailEnd/>
          </a:ln>
          <a:effectLst/>
        </p:spPr>
      </p:pic>
    </p:spTree>
    <p:extLst>
      <p:ext uri="{BB962C8B-B14F-4D97-AF65-F5344CB8AC3E}">
        <p14:creationId xmlns:p14="http://schemas.microsoft.com/office/powerpoint/2010/main" val="32341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429000" y="1417638"/>
            <a:ext cx="1447800" cy="411162"/>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76200"/>
            <a:ext cx="8839200" cy="6629400"/>
          </a:xfrm>
          <a:ln w="9525">
            <a:solidFill>
              <a:schemeClr val="accent1"/>
            </a:solidFill>
          </a:ln>
        </p:spPr>
      </p:pic>
    </p:spTree>
    <p:extLst>
      <p:ext uri="{BB962C8B-B14F-4D97-AF65-F5344CB8AC3E}">
        <p14:creationId xmlns:p14="http://schemas.microsoft.com/office/powerpoint/2010/main" val="3097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200400" y="914400"/>
            <a:ext cx="2667000" cy="71596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52400"/>
            <a:ext cx="8763000" cy="6553200"/>
          </a:xfrm>
        </p:spPr>
      </p:pic>
    </p:spTree>
    <p:extLst>
      <p:ext uri="{BB962C8B-B14F-4D97-AF65-F5344CB8AC3E}">
        <p14:creationId xmlns:p14="http://schemas.microsoft.com/office/powerpoint/2010/main" val="260703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a:effectLst/>
        </p:spPr>
      </p:pic>
    </p:spTree>
    <p:extLst>
      <p:ext uri="{BB962C8B-B14F-4D97-AF65-F5344CB8AC3E}">
        <p14:creationId xmlns:p14="http://schemas.microsoft.com/office/powerpoint/2010/main" val="56075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152400"/>
            <a:ext cx="8458200" cy="6400800"/>
          </a:xfrm>
        </p:spPr>
      </p:pic>
    </p:spTree>
    <p:extLst>
      <p:ext uri="{BB962C8B-B14F-4D97-AF65-F5344CB8AC3E}">
        <p14:creationId xmlns:p14="http://schemas.microsoft.com/office/powerpoint/2010/main" val="129127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477000"/>
          </a:xfrm>
          <a:ln>
            <a:solidFill>
              <a:srgbClr val="92D050"/>
            </a:solidFill>
          </a:ln>
        </p:spPr>
      </p:pic>
    </p:spTree>
    <p:extLst>
      <p:ext uri="{BB962C8B-B14F-4D97-AF65-F5344CB8AC3E}">
        <p14:creationId xmlns:p14="http://schemas.microsoft.com/office/powerpoint/2010/main" val="62123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Earth’s Free Ecosystem Services</a:t>
            </a:r>
            <a:endParaRPr lang="en-US" dirty="0"/>
          </a:p>
        </p:txBody>
      </p:sp>
      <p:sp>
        <p:nvSpPr>
          <p:cNvPr id="3" name="Content Placeholder 2"/>
          <p:cNvSpPr>
            <a:spLocks noGrp="1"/>
          </p:cNvSpPr>
          <p:nvPr>
            <p:ph idx="1"/>
          </p:nvPr>
        </p:nvSpPr>
        <p:spPr>
          <a:xfrm>
            <a:off x="304800" y="1371600"/>
            <a:ext cx="8686800" cy="5181600"/>
          </a:xfrm>
          <a:ln>
            <a:solidFill>
              <a:schemeClr val="tx1">
                <a:lumMod val="95000"/>
                <a:lumOff val="5000"/>
              </a:schemeClr>
            </a:solidFill>
          </a:ln>
        </p:spPr>
        <p:txBody>
          <a:bodyPr>
            <a:normAutofit fontScale="92500" lnSpcReduction="10000"/>
          </a:bodyPr>
          <a:lstStyle/>
          <a:p>
            <a:pPr marL="514350" indent="-514350">
              <a:buAutoNum type="arabicPeriod"/>
            </a:pPr>
            <a:r>
              <a:rPr lang="en-US" dirty="0" smtClean="0"/>
              <a:t>Purification of air and water.</a:t>
            </a:r>
          </a:p>
          <a:p>
            <a:pPr marL="514350" indent="-514350">
              <a:buAutoNum type="arabicPeriod"/>
            </a:pPr>
            <a:r>
              <a:rPr lang="en-US" dirty="0" smtClean="0"/>
              <a:t>Water absorption and storage.</a:t>
            </a:r>
          </a:p>
          <a:p>
            <a:pPr marL="514350" indent="-514350">
              <a:buAutoNum type="arabicPeriod"/>
            </a:pPr>
            <a:r>
              <a:rPr lang="en-US" dirty="0" smtClean="0"/>
              <a:t>Decomposition and sequesters wastes.</a:t>
            </a:r>
          </a:p>
          <a:p>
            <a:pPr marL="514350" indent="-514350">
              <a:buAutoNum type="arabicPeriod"/>
            </a:pPr>
            <a:r>
              <a:rPr lang="en-US" dirty="0" smtClean="0"/>
              <a:t>Regeneration of soil nutrients.</a:t>
            </a:r>
          </a:p>
          <a:p>
            <a:pPr marL="514350" indent="-514350">
              <a:buAutoNum type="arabicPeriod"/>
            </a:pPr>
            <a:r>
              <a:rPr lang="en-US" dirty="0" smtClean="0"/>
              <a:t>Pollination, seed and nutrient dispersal.</a:t>
            </a:r>
          </a:p>
          <a:p>
            <a:pPr marL="514350" indent="-514350">
              <a:buAutoNum type="arabicPeriod"/>
            </a:pPr>
            <a:r>
              <a:rPr lang="en-US" dirty="0" smtClean="0"/>
              <a:t>Pest control.</a:t>
            </a:r>
          </a:p>
          <a:p>
            <a:pPr marL="514350" indent="-514350">
              <a:buAutoNum type="arabicPeriod"/>
            </a:pPr>
            <a:r>
              <a:rPr lang="en-US" dirty="0" smtClean="0"/>
              <a:t>Moderates wind and temperature extremes.</a:t>
            </a:r>
          </a:p>
          <a:p>
            <a:pPr marL="514350" indent="-514350">
              <a:buAutoNum type="arabicPeriod"/>
            </a:pPr>
            <a:r>
              <a:rPr lang="en-US" dirty="0" smtClean="0"/>
              <a:t>Agricultural, medicinal, and industrial products.</a:t>
            </a:r>
          </a:p>
          <a:p>
            <a:pPr marL="514350" indent="-514350">
              <a:buAutoNum type="arabicPeriod"/>
            </a:pPr>
            <a:r>
              <a:rPr lang="en-US" dirty="0" smtClean="0"/>
              <a:t>Biodiversity that performs all of the above tasks.</a:t>
            </a:r>
          </a:p>
          <a:p>
            <a:pPr marL="514350" indent="-514350">
              <a:buAutoNum type="arabicPeriod"/>
            </a:pPr>
            <a:r>
              <a:rPr lang="en-US" dirty="0" smtClean="0"/>
              <a:t>Aesthetic, spiritual, and intellectual uplift. </a:t>
            </a:r>
          </a:p>
          <a:p>
            <a:pPr marL="514350" indent="-514350">
              <a:buAutoNum type="arabicPeriod"/>
            </a:pPr>
            <a:endParaRPr lang="en-US" dirty="0"/>
          </a:p>
        </p:txBody>
      </p:sp>
    </p:spTree>
    <p:extLst>
      <p:ext uri="{BB962C8B-B14F-4D97-AF65-F5344CB8AC3E}">
        <p14:creationId xmlns:p14="http://schemas.microsoft.com/office/powerpoint/2010/main" val="2234374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08"/>
            <a:ext cx="8229600" cy="944562"/>
          </a:xfrm>
        </p:spPr>
        <p:txBody>
          <a:bodyPr/>
          <a:lstStyle/>
          <a:p>
            <a:r>
              <a:rPr lang="en-US" dirty="0" smtClean="0"/>
              <a:t>Sea Levels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8610600" cy="5638800"/>
          </a:xfrm>
        </p:spPr>
      </p:pic>
    </p:spTree>
    <p:extLst>
      <p:ext uri="{BB962C8B-B14F-4D97-AF65-F5344CB8AC3E}">
        <p14:creationId xmlns:p14="http://schemas.microsoft.com/office/powerpoint/2010/main" val="175406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Soil Depletion</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304800" y="1066800"/>
            <a:ext cx="8381999" cy="5486400"/>
          </a:xfrm>
          <a:prstGeom prst="rect">
            <a:avLst/>
          </a:prstGeom>
          <a:noFill/>
          <a:ln w="9525">
            <a:solidFill>
              <a:srgbClr val="00B050"/>
            </a:solidFill>
            <a:miter lim="800000"/>
            <a:headEnd/>
            <a:tailEnd/>
          </a:ln>
          <a:effectLst/>
        </p:spPr>
      </p:pic>
    </p:spTree>
    <p:extLst>
      <p:ext uri="{BB962C8B-B14F-4D97-AF65-F5344CB8AC3E}">
        <p14:creationId xmlns:p14="http://schemas.microsoft.com/office/powerpoint/2010/main" val="363676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Soil Depletion</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228600" y="990600"/>
            <a:ext cx="8610599" cy="5638800"/>
          </a:xfrm>
          <a:prstGeom prst="rect">
            <a:avLst/>
          </a:prstGeom>
          <a:noFill/>
          <a:ln w="9525">
            <a:noFill/>
            <a:miter lim="800000"/>
            <a:headEnd/>
            <a:tailEnd/>
          </a:ln>
          <a:effectLst/>
        </p:spPr>
      </p:pic>
    </p:spTree>
    <p:extLst>
      <p:ext uri="{BB962C8B-B14F-4D97-AF65-F5344CB8AC3E}">
        <p14:creationId xmlns:p14="http://schemas.microsoft.com/office/powerpoint/2010/main" val="126094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274638"/>
            <a:ext cx="1752600" cy="2544762"/>
          </a:xfrm>
        </p:spPr>
        <p:txBody>
          <a:bodyPr>
            <a:normAutofit/>
          </a:bodyPr>
          <a:lstStyle/>
          <a:p>
            <a:r>
              <a:rPr lang="en-US" dirty="0" smtClean="0"/>
              <a:t>Soil </a:t>
            </a:r>
            <a:r>
              <a:rPr lang="en-US" dirty="0" err="1" smtClean="0"/>
              <a:t>Deple-tion</a:t>
            </a:r>
            <a:endParaRPr lang="en-US" dirty="0"/>
          </a:p>
        </p:txBody>
      </p:sp>
      <p:pic>
        <p:nvPicPr>
          <p:cNvPr id="4" name="Content Placeholder 3" descr="Wassererosion_Acker.jpg"/>
          <p:cNvPicPr>
            <a:picLocks noGrp="1" noChangeAspect="1"/>
          </p:cNvPicPr>
          <p:nvPr>
            <p:ph idx="1"/>
          </p:nvPr>
        </p:nvPicPr>
        <p:blipFill>
          <a:blip r:embed="rId3"/>
          <a:stretch>
            <a:fillRect/>
          </a:stretch>
        </p:blipFill>
        <p:spPr>
          <a:xfrm>
            <a:off x="533400" y="228600"/>
            <a:ext cx="6248400" cy="6324600"/>
          </a:xfrm>
        </p:spPr>
      </p:pic>
    </p:spTree>
    <p:extLst>
      <p:ext uri="{BB962C8B-B14F-4D97-AF65-F5344CB8AC3E}">
        <p14:creationId xmlns:p14="http://schemas.microsoft.com/office/powerpoint/2010/main" val="2606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Terraced Fields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143000"/>
            <a:ext cx="8686800" cy="5486400"/>
          </a:xfrm>
        </p:spPr>
      </p:pic>
    </p:spTree>
    <p:extLst>
      <p:ext uri="{BB962C8B-B14F-4D97-AF65-F5344CB8AC3E}">
        <p14:creationId xmlns:p14="http://schemas.microsoft.com/office/powerpoint/2010/main" val="413164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752600"/>
            <a:ext cx="1752600" cy="6096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0"/>
            <a:ext cx="8686800" cy="6705600"/>
          </a:xfrm>
        </p:spPr>
      </p:pic>
    </p:spTree>
    <p:extLst>
      <p:ext uri="{BB962C8B-B14F-4D97-AF65-F5344CB8AC3E}">
        <p14:creationId xmlns:p14="http://schemas.microsoft.com/office/powerpoint/2010/main" val="238887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457200"/>
          </a:xfrm>
        </p:spPr>
        <p:txBody>
          <a:bodyPr>
            <a:noAutofit/>
          </a:bodyPr>
          <a:lstStyle/>
          <a:p>
            <a:r>
              <a:rPr lang="en-US" sz="3200" dirty="0" smtClean="0"/>
              <a:t>World Map according to Ecological Footprint</a:t>
            </a:r>
            <a:endParaRPr lang="en-US" sz="3200" dirty="0"/>
          </a:p>
        </p:txBody>
      </p:sp>
      <p:pic>
        <p:nvPicPr>
          <p:cNvPr id="8" name="Content Placeholder 7" descr="800px-World_map_of_countries_by_ecological_footprint_(2007).svg.png"/>
          <p:cNvPicPr>
            <a:picLocks noGrp="1" noChangeAspect="1"/>
          </p:cNvPicPr>
          <p:nvPr>
            <p:ph idx="1"/>
          </p:nvPr>
        </p:nvPicPr>
        <p:blipFill>
          <a:blip r:embed="rId3"/>
          <a:stretch>
            <a:fillRect/>
          </a:stretch>
        </p:blipFill>
        <p:spPr>
          <a:xfrm>
            <a:off x="228600" y="990600"/>
            <a:ext cx="8686800" cy="5486400"/>
          </a:xfrm>
          <a:ln>
            <a:solidFill>
              <a:schemeClr val="bg1">
                <a:lumMod val="65000"/>
              </a:schemeClr>
            </a:solidFill>
          </a:ln>
        </p:spPr>
      </p:pic>
    </p:spTree>
    <p:extLst>
      <p:ext uri="{BB962C8B-B14F-4D97-AF65-F5344CB8AC3E}">
        <p14:creationId xmlns:p14="http://schemas.microsoft.com/office/powerpoint/2010/main" val="818175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295400"/>
            <a:ext cx="1676400" cy="868362"/>
          </a:xfrm>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8686800" cy="6553200"/>
          </a:xfrm>
          <a:ln>
            <a:solidFill>
              <a:srgbClr val="00B0F0"/>
            </a:solidFill>
          </a:ln>
        </p:spPr>
      </p:pic>
    </p:spTree>
    <p:extLst>
      <p:ext uri="{BB962C8B-B14F-4D97-AF65-F5344CB8AC3E}">
        <p14:creationId xmlns:p14="http://schemas.microsoft.com/office/powerpoint/2010/main" val="344996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Overshoot: Easter Island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066800"/>
            <a:ext cx="8458199" cy="5562600"/>
          </a:xfrm>
        </p:spPr>
      </p:pic>
    </p:spTree>
    <p:extLst>
      <p:ext uri="{BB962C8B-B14F-4D97-AF65-F5344CB8AC3E}">
        <p14:creationId xmlns:p14="http://schemas.microsoft.com/office/powerpoint/2010/main" val="1670899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World Population Map</a:t>
            </a:r>
            <a:endParaRPr lang="en-US" dirty="0"/>
          </a:p>
        </p:txBody>
      </p:sp>
      <p:pic>
        <p:nvPicPr>
          <p:cNvPr id="4" name="Content Placeholder 3" descr="2006megacities.svg.png"/>
          <p:cNvPicPr>
            <a:picLocks noGrp="1" noChangeAspect="1"/>
          </p:cNvPicPr>
          <p:nvPr>
            <p:ph idx="1"/>
          </p:nvPr>
        </p:nvPicPr>
        <p:blipFill>
          <a:blip r:embed="rId3"/>
          <a:stretch>
            <a:fillRect/>
          </a:stretch>
        </p:blipFill>
        <p:spPr>
          <a:xfrm>
            <a:off x="381000" y="1066800"/>
            <a:ext cx="8458200" cy="5486400"/>
          </a:xfrm>
          <a:ln>
            <a:solidFill>
              <a:srgbClr val="FF0000"/>
            </a:solidFill>
          </a:ln>
        </p:spPr>
      </p:pic>
    </p:spTree>
    <p:extLst>
      <p:ext uri="{BB962C8B-B14F-4D97-AF65-F5344CB8AC3E}">
        <p14:creationId xmlns:p14="http://schemas.microsoft.com/office/powerpoint/2010/main" val="281182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is an Island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7924800" cy="5105400"/>
          </a:xfrm>
        </p:spPr>
      </p:pic>
    </p:spTree>
    <p:extLst>
      <p:ext uri="{BB962C8B-B14F-4D97-AF65-F5344CB8AC3E}">
        <p14:creationId xmlns:p14="http://schemas.microsoft.com/office/powerpoint/2010/main" val="4216953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_population_distribution.svg.png"/>
          <p:cNvPicPr>
            <a:picLocks noGrp="1" noChangeAspect="1"/>
          </p:cNvPicPr>
          <p:nvPr>
            <p:ph idx="4294967295"/>
          </p:nvPr>
        </p:nvPicPr>
        <p:blipFill>
          <a:blip r:embed="rId3"/>
          <a:stretch>
            <a:fillRect/>
          </a:stretch>
        </p:blipFill>
        <p:spPr>
          <a:xfrm>
            <a:off x="838200" y="228600"/>
            <a:ext cx="7543800" cy="6400800"/>
          </a:xfrm>
          <a:ln>
            <a:solidFill>
              <a:srgbClr val="00B0F0"/>
            </a:solidFill>
          </a:ln>
        </p:spPr>
      </p:pic>
    </p:spTree>
    <p:extLst>
      <p:ext uri="{BB962C8B-B14F-4D97-AF65-F5344CB8AC3E}">
        <p14:creationId xmlns:p14="http://schemas.microsoft.com/office/powerpoint/2010/main" val="3013474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800px-Panthera_tigris_altaica_13_-_Buffalo_Zoo.jpg"/>
          <p:cNvPicPr>
            <a:picLocks noGrp="1" noChangeAspect="1"/>
          </p:cNvPicPr>
          <p:nvPr>
            <p:ph idx="4294967295"/>
          </p:nvPr>
        </p:nvPicPr>
        <p:blipFill>
          <a:blip r:embed="rId3"/>
          <a:stretch>
            <a:fillRect/>
          </a:stretch>
        </p:blipFill>
        <p:spPr>
          <a:xfrm>
            <a:off x="228600" y="228600"/>
            <a:ext cx="8686800" cy="6400800"/>
          </a:xfrm>
        </p:spPr>
      </p:pic>
    </p:spTree>
    <p:extLst>
      <p:ext uri="{BB962C8B-B14F-4D97-AF65-F5344CB8AC3E}">
        <p14:creationId xmlns:p14="http://schemas.microsoft.com/office/powerpoint/2010/main" val="174298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5px-Dhole.jpg"/>
          <p:cNvPicPr>
            <a:picLocks noGrp="1" noChangeAspect="1"/>
          </p:cNvPicPr>
          <p:nvPr>
            <p:ph idx="4294967295"/>
          </p:nvPr>
        </p:nvPicPr>
        <p:blipFill>
          <a:blip r:embed="rId3"/>
          <a:stretch>
            <a:fillRect/>
          </a:stretch>
        </p:blipFill>
        <p:spPr>
          <a:xfrm>
            <a:off x="1828800" y="228600"/>
            <a:ext cx="5486400" cy="6248400"/>
          </a:xfrm>
        </p:spPr>
      </p:pic>
    </p:spTree>
    <p:extLst>
      <p:ext uri="{BB962C8B-B14F-4D97-AF65-F5344CB8AC3E}">
        <p14:creationId xmlns:p14="http://schemas.microsoft.com/office/powerpoint/2010/main" val="218335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43000"/>
            <a:ext cx="3048000" cy="5032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915400" cy="6705600"/>
          </a:xfrm>
        </p:spPr>
      </p:pic>
    </p:spTree>
    <p:extLst>
      <p:ext uri="{BB962C8B-B14F-4D97-AF65-F5344CB8AC3E}">
        <p14:creationId xmlns:p14="http://schemas.microsoft.com/office/powerpoint/2010/main" val="1761785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152400"/>
            <a:ext cx="3505200" cy="1828800"/>
          </a:xfrm>
        </p:spPr>
        <p:txBody>
          <a:bodyPr/>
          <a:lstStyle/>
          <a:p>
            <a:r>
              <a:rPr lang="en-US" dirty="0" smtClean="0"/>
              <a:t>The Environment</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762000"/>
            <a:ext cx="4495800" cy="4953000"/>
          </a:xfrm>
          <a:ln>
            <a:solidFill>
              <a:schemeClr val="bg2">
                <a:lumMod val="25000"/>
              </a:schemeClr>
            </a:solidFill>
          </a:ln>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38800" y="2286000"/>
            <a:ext cx="3124200" cy="4114799"/>
          </a:xfrm>
          <a:ln>
            <a:solidFill>
              <a:schemeClr val="accent1"/>
            </a:solidFill>
          </a:ln>
        </p:spPr>
      </p:pic>
    </p:spTree>
    <p:extLst>
      <p:ext uri="{BB962C8B-B14F-4D97-AF65-F5344CB8AC3E}">
        <p14:creationId xmlns:p14="http://schemas.microsoft.com/office/powerpoint/2010/main" val="193276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Environmental Issues</a:t>
            </a:r>
            <a:endParaRPr lang="en-US" sz="4800" dirty="0"/>
          </a:p>
        </p:txBody>
      </p:sp>
      <p:sp>
        <p:nvSpPr>
          <p:cNvPr id="3" name="Content Placeholder 2"/>
          <p:cNvSpPr>
            <a:spLocks noGrp="1"/>
          </p:cNvSpPr>
          <p:nvPr>
            <p:ph idx="1"/>
          </p:nvPr>
        </p:nvSpPr>
        <p:spPr>
          <a:xfrm>
            <a:off x="1371600" y="1600200"/>
            <a:ext cx="6629400" cy="4525963"/>
          </a:xfrm>
        </p:spPr>
        <p:txBody>
          <a:bodyPr>
            <a:noAutofit/>
          </a:bodyPr>
          <a:lstStyle/>
          <a:p>
            <a:pPr marL="514350" indent="-514350">
              <a:buAutoNum type="arabicPeriod"/>
            </a:pPr>
            <a:r>
              <a:rPr lang="en-US" sz="2800" dirty="0" smtClean="0"/>
              <a:t>Desertification</a:t>
            </a:r>
          </a:p>
          <a:p>
            <a:pPr marL="514350" indent="-514350">
              <a:buAutoNum type="arabicPeriod"/>
            </a:pPr>
            <a:r>
              <a:rPr lang="en-US" sz="2800" dirty="0" smtClean="0"/>
              <a:t>Deforestation</a:t>
            </a:r>
          </a:p>
          <a:p>
            <a:pPr marL="514350" indent="-514350">
              <a:buAutoNum type="arabicPeriod"/>
            </a:pPr>
            <a:r>
              <a:rPr lang="en-US" sz="2800" dirty="0" smtClean="0"/>
              <a:t>Fresh Water</a:t>
            </a:r>
          </a:p>
          <a:p>
            <a:pPr marL="514350" indent="-514350">
              <a:buAutoNum type="arabicPeriod"/>
            </a:pPr>
            <a:r>
              <a:rPr lang="en-US" sz="2800" dirty="0" smtClean="0"/>
              <a:t>Climate Change</a:t>
            </a:r>
          </a:p>
          <a:p>
            <a:pPr marL="514350" indent="-514350">
              <a:buAutoNum type="arabicPeriod"/>
            </a:pPr>
            <a:r>
              <a:rPr lang="en-US" sz="2800" dirty="0" smtClean="0"/>
              <a:t>Sea Levels</a:t>
            </a:r>
          </a:p>
          <a:p>
            <a:pPr marL="514350" indent="-514350">
              <a:buAutoNum type="arabicPeriod"/>
            </a:pPr>
            <a:r>
              <a:rPr lang="en-US" sz="2800" dirty="0" smtClean="0"/>
              <a:t>Soil Depletion</a:t>
            </a:r>
          </a:p>
          <a:p>
            <a:pPr marL="514350" indent="-514350">
              <a:buAutoNum type="arabicPeriod"/>
            </a:pPr>
            <a:r>
              <a:rPr lang="en-US" sz="2800" dirty="0" smtClean="0"/>
              <a:t>Carrying Capacity</a:t>
            </a:r>
          </a:p>
          <a:p>
            <a:pPr marL="514350" indent="-514350">
              <a:buAutoNum type="arabicPeriod"/>
            </a:pPr>
            <a:r>
              <a:rPr lang="en-US" sz="2800" dirty="0" smtClean="0"/>
              <a:t>Human Populations</a:t>
            </a:r>
          </a:p>
          <a:p>
            <a:pPr marL="514350" indent="-514350">
              <a:buAutoNum type="arabicPeriod"/>
            </a:pPr>
            <a:r>
              <a:rPr lang="en-US" sz="2800" dirty="0" smtClean="0"/>
              <a:t>Natural Populations</a:t>
            </a:r>
            <a:endParaRPr lang="en-US" sz="2800" dirty="0"/>
          </a:p>
        </p:txBody>
      </p:sp>
    </p:spTree>
    <p:extLst>
      <p:ext uri="{BB962C8B-B14F-4D97-AF65-F5344CB8AC3E}">
        <p14:creationId xmlns:p14="http://schemas.microsoft.com/office/powerpoint/2010/main" val="79300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Desertification</a:t>
            </a:r>
            <a:endParaRPr lang="en-US" dirty="0"/>
          </a:p>
        </p:txBody>
      </p:sp>
      <p:pic>
        <p:nvPicPr>
          <p:cNvPr id="4" name="Content Placeholder 3" descr="1024px-Desertification google deseertification].png"/>
          <p:cNvPicPr>
            <a:picLocks noGrp="1" noChangeAspect="1"/>
          </p:cNvPicPr>
          <p:nvPr>
            <p:ph idx="1"/>
          </p:nvPr>
        </p:nvPicPr>
        <p:blipFill>
          <a:blip r:embed="rId3"/>
          <a:stretch>
            <a:fillRect/>
          </a:stretch>
        </p:blipFill>
        <p:spPr>
          <a:xfrm>
            <a:off x="152400" y="838200"/>
            <a:ext cx="8763000" cy="5791200"/>
          </a:xfrm>
          <a:ln>
            <a:noFill/>
          </a:ln>
        </p:spPr>
      </p:pic>
    </p:spTree>
    <p:extLst>
      <p:ext uri="{BB962C8B-B14F-4D97-AF65-F5344CB8AC3E}">
        <p14:creationId xmlns:p14="http://schemas.microsoft.com/office/powerpoint/2010/main" val="7220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800" dirty="0" smtClean="0"/>
              <a:t>Desertification</a:t>
            </a:r>
            <a:endParaRPr lang="en-US" sz="4800" dirty="0"/>
          </a:p>
        </p:txBody>
      </p:sp>
      <p:pic>
        <p:nvPicPr>
          <p:cNvPr id="4" name="Content Placeholder 3" descr="02 North Sahara anti-sand shields.jpg"/>
          <p:cNvPicPr>
            <a:picLocks noGrp="1" noChangeAspect="1"/>
          </p:cNvPicPr>
          <p:nvPr>
            <p:ph idx="1"/>
          </p:nvPr>
        </p:nvPicPr>
        <p:blipFill>
          <a:blip r:embed="rId3"/>
          <a:stretch>
            <a:fillRect/>
          </a:stretch>
        </p:blipFill>
        <p:spPr>
          <a:xfrm>
            <a:off x="685800" y="1219200"/>
            <a:ext cx="7772399" cy="5257800"/>
          </a:xfrm>
          <a:ln>
            <a:solidFill>
              <a:schemeClr val="bg2">
                <a:lumMod val="75000"/>
              </a:schemeClr>
            </a:solidFill>
          </a:ln>
        </p:spPr>
      </p:pic>
    </p:spTree>
    <p:extLst>
      <p:ext uri="{BB962C8B-B14F-4D97-AF65-F5344CB8AC3E}">
        <p14:creationId xmlns:p14="http://schemas.microsoft.com/office/powerpoint/2010/main" val="282399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Desertification</a:t>
            </a:r>
            <a:endParaRPr lang="en-US" dirty="0"/>
          </a:p>
        </p:txBody>
      </p:sp>
      <p:pic>
        <p:nvPicPr>
          <p:cNvPr id="5" name="Content Placeholder 4" descr="03 Loess soil erosio, Hunyuan, Shanxi province China.jpg"/>
          <p:cNvPicPr>
            <a:picLocks noGrp="1" noChangeAspect="1"/>
          </p:cNvPicPr>
          <p:nvPr>
            <p:ph idx="1"/>
          </p:nvPr>
        </p:nvPicPr>
        <p:blipFill>
          <a:blip r:embed="rId3"/>
          <a:stretch>
            <a:fillRect/>
          </a:stretch>
        </p:blipFill>
        <p:spPr>
          <a:xfrm>
            <a:off x="381000" y="1295400"/>
            <a:ext cx="8382000" cy="5257800"/>
          </a:xfrm>
          <a:ln>
            <a:solidFill>
              <a:schemeClr val="tx1">
                <a:lumMod val="65000"/>
                <a:lumOff val="35000"/>
              </a:schemeClr>
            </a:solidFill>
          </a:ln>
        </p:spPr>
      </p:pic>
    </p:spTree>
    <p:extLst>
      <p:ext uri="{BB962C8B-B14F-4D97-AF65-F5344CB8AC3E}">
        <p14:creationId xmlns:p14="http://schemas.microsoft.com/office/powerpoint/2010/main" val="317079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Desertification</a:t>
            </a:r>
            <a:endParaRPr lang="en-US" dirty="0"/>
          </a:p>
        </p:txBody>
      </p:sp>
      <p:pic>
        <p:nvPicPr>
          <p:cNvPr id="4" name="Content Placeholder 3" descr="Cabrasnortechico.JPG"/>
          <p:cNvPicPr>
            <a:picLocks noGrp="1" noChangeAspect="1"/>
          </p:cNvPicPr>
          <p:nvPr>
            <p:ph idx="1"/>
          </p:nvPr>
        </p:nvPicPr>
        <p:blipFill>
          <a:blip r:embed="rId3"/>
          <a:stretch>
            <a:fillRect/>
          </a:stretch>
        </p:blipFill>
        <p:spPr>
          <a:xfrm>
            <a:off x="381000" y="1219200"/>
            <a:ext cx="8458200" cy="5257800"/>
          </a:xfrm>
        </p:spPr>
      </p:pic>
    </p:spTree>
    <p:extLst>
      <p:ext uri="{BB962C8B-B14F-4D97-AF65-F5344CB8AC3E}">
        <p14:creationId xmlns:p14="http://schemas.microsoft.com/office/powerpoint/2010/main" val="564905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812</Words>
  <Application>Microsoft Office PowerPoint</Application>
  <PresentationFormat>On-screen Show (4:3)</PresentationFormat>
  <Paragraphs>141</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Chapter 6: The Impact of Economic Globalization</vt:lpstr>
      <vt:lpstr>Evaluating Economic Globalization</vt:lpstr>
      <vt:lpstr>The Earth’s Free Ecosystem Services</vt:lpstr>
      <vt:lpstr>Earth is an Island</vt:lpstr>
      <vt:lpstr>Environmental Issues</vt:lpstr>
      <vt:lpstr>Desertification</vt:lpstr>
      <vt:lpstr>Desertification</vt:lpstr>
      <vt:lpstr>Desertification</vt:lpstr>
      <vt:lpstr>Desertification</vt:lpstr>
      <vt:lpstr>Desertification</vt:lpstr>
      <vt:lpstr>Shrinking Lake Chad</vt:lpstr>
      <vt:lpstr>Deforestation</vt:lpstr>
      <vt:lpstr>Deforestation</vt:lpstr>
      <vt:lpstr>Desertification</vt:lpstr>
      <vt:lpstr>Deforestation</vt:lpstr>
      <vt:lpstr>Deforestation</vt:lpstr>
      <vt:lpstr>Deforestation</vt:lpstr>
      <vt:lpstr>Deforestation</vt:lpstr>
      <vt:lpstr>The Earth</vt:lpstr>
      <vt:lpstr>Fresh Water and Irrigation</vt:lpstr>
      <vt:lpstr>Fresh Water and Irrigation</vt:lpstr>
      <vt:lpstr>Irrigation Canal, India</vt:lpstr>
      <vt:lpstr>Climate Change</vt:lpstr>
      <vt:lpstr>Climate Change</vt:lpstr>
      <vt:lpstr>PowerPoint Presentation</vt:lpstr>
      <vt:lpstr>PowerPoint Presentation</vt:lpstr>
      <vt:lpstr>PowerPoint Presentation</vt:lpstr>
      <vt:lpstr>PowerPoint Presentation</vt:lpstr>
      <vt:lpstr>PowerPoint Presentation</vt:lpstr>
      <vt:lpstr>Sea Levels</vt:lpstr>
      <vt:lpstr>Soil Depletion</vt:lpstr>
      <vt:lpstr>Soil Depletion</vt:lpstr>
      <vt:lpstr>Soil Deple-tion</vt:lpstr>
      <vt:lpstr>Terraced Fields</vt:lpstr>
      <vt:lpstr>PowerPoint Presentation</vt:lpstr>
      <vt:lpstr>World Map according to Ecological Footprint</vt:lpstr>
      <vt:lpstr>PowerPoint Presentation</vt:lpstr>
      <vt:lpstr>Overshoot: Easter Island</vt:lpstr>
      <vt:lpstr>World Population Map</vt:lpstr>
      <vt:lpstr>PowerPoint Presentation</vt:lpstr>
      <vt:lpstr>PowerPoint Presentation</vt:lpstr>
      <vt:lpstr>PowerPoint Presentation</vt:lpstr>
      <vt:lpstr>PowerPoint Presentation</vt:lpstr>
      <vt:lpstr>The Environment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Impact of Economic Globalization</dc:title>
  <dc:creator>Back In Use</dc:creator>
  <cp:lastModifiedBy>Back In Use</cp:lastModifiedBy>
  <cp:revision>14</cp:revision>
  <dcterms:created xsi:type="dcterms:W3CDTF">2006-08-16T00:00:00Z</dcterms:created>
  <dcterms:modified xsi:type="dcterms:W3CDTF">2015-03-02T20:32:09Z</dcterms:modified>
</cp:coreProperties>
</file>